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35" r:id="rId1"/>
  </p:sldMasterIdLst>
  <p:notesMasterIdLst>
    <p:notesMasterId r:id="rId10"/>
  </p:notesMasterIdLst>
  <p:handoutMasterIdLst>
    <p:handoutMasterId r:id="rId11"/>
  </p:handoutMasterIdLst>
  <p:sldIdLst>
    <p:sldId id="258" r:id="rId2"/>
    <p:sldId id="275" r:id="rId3"/>
    <p:sldId id="321" r:id="rId4"/>
    <p:sldId id="288" r:id="rId5"/>
    <p:sldId id="280" r:id="rId6"/>
    <p:sldId id="323" r:id="rId7"/>
    <p:sldId id="327" r:id="rId8"/>
    <p:sldId id="274" r:id="rId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348" autoAdjust="0"/>
    <p:restoredTop sz="94626"/>
  </p:normalViewPr>
  <p:slideViewPr>
    <p:cSldViewPr snapToGrid="0" snapToObjects="1">
      <p:cViewPr varScale="1">
        <p:scale>
          <a:sx n="80" d="100"/>
          <a:sy n="80" d="100"/>
        </p:scale>
        <p:origin x="208" y="106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54B44E-40A3-0E46-B16A-9BF1250A248B}" type="datetimeFigureOut">
              <a:rPr lang="en-US" smtClean="0"/>
              <a:t>12/27/19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DF1604-CF25-2840-A4A3-96CDE36049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35781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6AD16C-2DB4-6642-BAD4-9ED973A087A0}" type="datetimeFigureOut">
              <a:rPr lang="en-US" smtClean="0"/>
              <a:t>12/27/19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5BF589-3978-3C45-966B-D7B7A71F2A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84166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5BF589-3978-3C45-966B-D7B7A71F2A0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0905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5BF589-3978-3C45-966B-D7B7A71F2A0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5079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ED23A0-3F40-7D47-9CA2-7357E3EB4277}" type="datetime1">
              <a:rPr lang="en-US" smtClean="0"/>
              <a:t>12/27/19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EV3Lessons.com, Last edit 12/27/2019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" y="-1"/>
            <a:ext cx="9144000" cy="1920240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txBody>
          <a:bodyPr vert="horz" lIns="91440" tIns="45720" rIns="182880" bIns="365760" rtlCol="0" anchor="b" anchorCtr="0">
            <a:normAutofit/>
          </a:bodyPr>
          <a:lstStyle/>
          <a:p>
            <a:pPr algn="l" defTabSz="914400" rtl="0" eaLnBrk="1" latinLnBrk="0" hangingPunct="1">
              <a:spcBef>
                <a:spcPct val="0"/>
              </a:spcBef>
              <a:buNone/>
            </a:pPr>
            <a:endParaRPr sz="4200" kern="120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8" name="Group 16"/>
          <p:cNvGrpSpPr/>
          <p:nvPr/>
        </p:nvGrpSpPr>
        <p:grpSpPr>
          <a:xfrm>
            <a:off x="0" y="1920240"/>
            <a:ext cx="9144000" cy="137411"/>
            <a:chOff x="284163" y="1759424"/>
            <a:chExt cx="8576373" cy="137411"/>
          </a:xfrm>
        </p:grpSpPr>
        <p:sp>
          <p:nvSpPr>
            <p:cNvPr id="9" name="Rectangle 8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ectangle 9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855890"/>
            <a:ext cx="8229600" cy="1088136"/>
          </a:xfrm>
          <a:noFill/>
        </p:spPr>
        <p:txBody>
          <a:bodyPr vert="horz" lIns="91440" tIns="45720" rIns="91440" bIns="45720" rtlCol="0" anchor="b" anchorCtr="0">
            <a:normAutofit/>
          </a:bodyPr>
          <a:lstStyle>
            <a:lvl1pPr marL="0" algn="ctr" defTabSz="914400" rtl="0" eaLnBrk="1" latinLnBrk="0" hangingPunct="1">
              <a:lnSpc>
                <a:spcPts val="4600"/>
              </a:lnSpc>
              <a:spcBef>
                <a:spcPct val="0"/>
              </a:spcBef>
              <a:buNone/>
              <a:defRPr sz="400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075497"/>
            <a:ext cx="8229600" cy="484632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13" name="Rectangle 12"/>
          <p:cNvSpPr/>
          <p:nvPr/>
        </p:nvSpPr>
        <p:spPr>
          <a:xfrm>
            <a:off x="284163" y="6227064"/>
            <a:ext cx="8574087" cy="17373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4" name="TextBox 13"/>
          <p:cNvSpPr txBox="1"/>
          <p:nvPr/>
        </p:nvSpPr>
        <p:spPr>
          <a:xfrm>
            <a:off x="329321" y="365291"/>
            <a:ext cx="50462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ADVANCED EV3 PROGRAMMING LESSON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57200" y="4012165"/>
            <a:ext cx="82296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09948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3EEDE-49F6-4449-A67D-422D76B1B148}" type="datetime1">
              <a:rPr lang="en-US" smtClean="0"/>
              <a:t>12/27/19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EV3Lessons.com, Last edit 12/27/2019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284162" y="2017058"/>
            <a:ext cx="8574087" cy="4377391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Drag picture to placeholder or click icon to add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2420" y="1532965"/>
            <a:ext cx="7754284" cy="484094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8633" y="444728"/>
            <a:ext cx="7810967" cy="1088237"/>
          </a:xfrm>
          <a:noFill/>
        </p:spPr>
        <p:txBody>
          <a:bodyPr bIns="45720" anchor="b" anchorCtr="0">
            <a:normAutofit/>
          </a:bodyPr>
          <a:lstStyle>
            <a:lvl1pPr algn="l">
              <a:lnSpc>
                <a:spcPts val="4600"/>
              </a:lnSpc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6903957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87E0AF-815E-A548-9C86-6B2EA3F7C8E1}" type="datetime1">
              <a:rPr lang="en-US" smtClean="0"/>
              <a:t>12/27/19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EV3Lessons.com, Last edit 12/27/2019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0" y="1188720"/>
            <a:ext cx="9144000" cy="137411"/>
            <a:chOff x="284163" y="1577847"/>
            <a:chExt cx="8576373" cy="137411"/>
          </a:xfrm>
        </p:grpSpPr>
        <p:sp>
          <p:nvSpPr>
            <p:cNvPr id="13" name="Rectangle 12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966879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/>
          <p:cNvSpPr>
            <a:spLocks noGrp="1"/>
          </p:cNvSpPr>
          <p:nvPr>
            <p:ph type="title"/>
          </p:nvPr>
        </p:nvSpPr>
        <p:spPr>
          <a:xfrm>
            <a:off x="0" y="5075171"/>
            <a:ext cx="9143999" cy="178282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0" y="4937760"/>
            <a:ext cx="9144000" cy="137411"/>
            <a:chOff x="284163" y="1577847"/>
            <a:chExt cx="8576373" cy="137411"/>
          </a:xfrm>
        </p:grpSpPr>
        <p:sp>
          <p:nvSpPr>
            <p:cNvPr id="16" name="Rectangle 15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08F5F-646E-C84F-976E-6C81571406BE}" type="datetime1">
              <a:rPr lang="en-US" smtClean="0"/>
              <a:t>12/27/19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EV3Lessons.com, Last edit 12/27/2019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9729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0" y="1188720"/>
            <a:ext cx="9144000" cy="137411"/>
            <a:chOff x="284163" y="1577847"/>
            <a:chExt cx="8576373" cy="137411"/>
          </a:xfrm>
        </p:grpSpPr>
        <p:sp>
          <p:nvSpPr>
            <p:cNvPr id="18" name="Rectangle 17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03412" y="2151063"/>
            <a:ext cx="3931920" cy="3975100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78188" y="2151063"/>
            <a:ext cx="3931920" cy="3975100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ED064-E5C2-D149-A4C0-880E3C0143C8}" type="datetime1">
              <a:rPr lang="en-US" smtClean="0"/>
              <a:t>12/27/19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84163" y="1577847"/>
            <a:ext cx="1600200" cy="137411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Rectangle 11"/>
          <p:cNvSpPr/>
          <p:nvPr/>
        </p:nvSpPr>
        <p:spPr>
          <a:xfrm>
            <a:off x="1885174" y="1577847"/>
            <a:ext cx="2743200" cy="13741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3" name="Rectangle 12"/>
          <p:cNvSpPr/>
          <p:nvPr/>
        </p:nvSpPr>
        <p:spPr>
          <a:xfrm>
            <a:off x="4626864" y="1577847"/>
            <a:ext cx="4233672" cy="13741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  <p:extLst>
      <p:ext uri="{BB962C8B-B14F-4D97-AF65-F5344CB8AC3E}">
        <p14:creationId xmlns:p14="http://schemas.microsoft.com/office/powerpoint/2010/main" val="1988634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0" y="1188720"/>
            <a:ext cx="9144000" cy="137411"/>
            <a:chOff x="284163" y="1577847"/>
            <a:chExt cx="8576373" cy="137411"/>
          </a:xfrm>
        </p:grpSpPr>
        <p:sp>
          <p:nvSpPr>
            <p:cNvPr id="21" name="Rectangle 20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3412" y="1735138"/>
            <a:ext cx="3931920" cy="833250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03412" y="2590800"/>
            <a:ext cx="3931920" cy="3535362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79495" y="1735138"/>
            <a:ext cx="3931920" cy="833250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26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79495" y="2590800"/>
            <a:ext cx="3931920" cy="3535362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4526D-5695-A149-A558-DBA66030A95B}" type="datetime1">
              <a:rPr lang="en-US" smtClean="0"/>
              <a:t>12/27/19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EV3Lessons.com, Last edit 12/27/2019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7267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0" y="1188720"/>
            <a:ext cx="9144000" cy="137411"/>
            <a:chOff x="284163" y="1577847"/>
            <a:chExt cx="8576373" cy="137411"/>
          </a:xfrm>
        </p:grpSpPr>
        <p:sp>
          <p:nvSpPr>
            <p:cNvPr id="17" name="Rectangle 16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85CF5-B16F-6245-BA1F-1E4BD14CE5C4}" type="datetime1">
              <a:rPr lang="en-US" smtClean="0"/>
              <a:t>12/27/19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EV3Lessons.com, Last edit 12/27/2019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9376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0" y="1188720"/>
            <a:ext cx="9144000" cy="137411"/>
            <a:chOff x="284163" y="1577847"/>
            <a:chExt cx="8576373" cy="137411"/>
          </a:xfrm>
        </p:grpSpPr>
        <p:sp>
          <p:nvSpPr>
            <p:cNvPr id="14" name="Rectangle 13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4163" y="2133600"/>
            <a:ext cx="8574087" cy="4013200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C14950-502F-A244-B194-FA474E73FBEE}" type="datetime1">
              <a:rPr lang="en-US" smtClean="0"/>
              <a:t>12/27/19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EV3Lessons.com, Last edit 12/27/2019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441202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>
          <a:xfrm rot="5400000">
            <a:off x="5257800" y="2965449"/>
            <a:ext cx="6858000" cy="914400"/>
          </a:xfrm>
        </p:spPr>
        <p:txBody>
          <a:bodyPr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4163" y="457200"/>
            <a:ext cx="6497637" cy="5937250"/>
          </a:xfrm>
        </p:spPr>
        <p:txBody>
          <a:bodyPr vert="eaVert"/>
          <a:lstStyle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679924" y="6437032"/>
            <a:ext cx="2133600" cy="365125"/>
          </a:xfrm>
        </p:spPr>
        <p:txBody>
          <a:bodyPr/>
          <a:lstStyle/>
          <a:p>
            <a:fld id="{F5D96FC0-B05F-D943-9AA2-2746F9D2CC41}" type="datetime1">
              <a:rPr lang="en-US" smtClean="0"/>
              <a:t>12/27/19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EV3Lessons.com, Last edit 12/27/2019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477031" y="6439714"/>
            <a:ext cx="630621" cy="359760"/>
          </a:xfrm>
        </p:spPr>
        <p:txBody>
          <a:bodyPr/>
          <a:lstStyle/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 rot="5400000">
            <a:off x="4753323" y="3358675"/>
            <a:ext cx="6861177" cy="137475"/>
            <a:chOff x="284163" y="1577847"/>
            <a:chExt cx="8576373" cy="137411"/>
          </a:xfrm>
        </p:grpSpPr>
        <p:sp>
          <p:nvSpPr>
            <p:cNvPr id="13" name="Rectangle 12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8367354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54CAD-C5DB-734D-85B7-51029EEDA608}" type="datetime1">
              <a:rPr lang="en-US" smtClean="0"/>
              <a:t>12/27/19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EV3Lessons.com, Last edit 12/27/2019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199698" y="1554163"/>
            <a:ext cx="8737927" cy="47418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825476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4163" y="1818870"/>
            <a:ext cx="8574087" cy="43072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784041" y="643434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B7718800-9078-5C44-91DC-E4AFEAC24447}" type="datetime1">
              <a:rPr lang="en-US" smtClean="0"/>
              <a:t>12/27/19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9698" y="6437032"/>
            <a:ext cx="612490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/>
              <a:t>© 2020 EV3Lessons.com, Last edit 12/27/2019</a:t>
            </a:r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9143999" cy="1188720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97915" y="6439714"/>
            <a:ext cx="630621" cy="35976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lvl1pPr algn="r">
              <a:defRPr sz="1400" b="1">
                <a:solidFill>
                  <a:schemeClr val="tx1"/>
                </a:solidFill>
              </a:defRPr>
            </a:lvl1pPr>
          </a:lstStyle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8307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6" r:id="rId1"/>
    <p:sldLayoutId id="2147483837" r:id="rId2"/>
    <p:sldLayoutId id="2147483838" r:id="rId3"/>
    <p:sldLayoutId id="2147483839" r:id="rId4"/>
    <p:sldLayoutId id="2147483840" r:id="rId5"/>
    <p:sldLayoutId id="2147483841" r:id="rId6"/>
    <p:sldLayoutId id="2147483842" r:id="rId7"/>
    <p:sldLayoutId id="2147483843" r:id="rId8"/>
    <p:sldLayoutId id="2147483844" r:id="rId9"/>
    <p:sldLayoutId id="2147483845" r:id="rId10"/>
  </p:sldLayoutIdLst>
  <p:hf hdr="0" dt="0"/>
  <p:txStyles>
    <p:titleStyle>
      <a:lvl1pPr marL="231775" indent="3175" algn="l" defTabSz="914400" rtl="0" eaLnBrk="1" latinLnBrk="0" hangingPunct="1">
        <a:spcBef>
          <a:spcPct val="0"/>
        </a:spcBef>
        <a:buNone/>
        <a:tabLst/>
        <a:defRPr sz="4200" kern="1200">
          <a:solidFill>
            <a:schemeClr val="bg1"/>
          </a:solidFill>
          <a:latin typeface="Calibri" charset="0"/>
          <a:ea typeface="Calibri" charset="0"/>
          <a:cs typeface="Calibri" charset="0"/>
        </a:defRPr>
      </a:lvl1pPr>
    </p:titleStyle>
    <p:bodyStyle>
      <a:lvl1pPr marL="454025" indent="-454025" algn="l" defTabSz="914400" rtl="0" eaLnBrk="1" latinLnBrk="0" hangingPunct="1">
        <a:spcBef>
          <a:spcPts val="20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914400" indent="-457200" algn="l" defTabSz="914400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SzPct val="90000"/>
        <a:buFont typeface="Wingdings" pitchFamily="2" charset="2"/>
        <a:buChar char=""/>
        <a:defRPr sz="22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260475" indent="-346075" algn="l" defTabSz="914400" rtl="0" eaLnBrk="1" latinLnBrk="0" hangingPunct="1">
        <a:spcBef>
          <a:spcPts val="6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sz="20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600200" indent="-339725" algn="l" defTabSz="914400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SzPct val="90000"/>
        <a:buFont typeface="Wingdings" pitchFamily="2" charset="2"/>
        <a:buChar char="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939925" indent="-331788" algn="l" defTabSz="914400" rtl="0" eaLnBrk="1" latinLnBrk="0" hangingPunct="1">
        <a:spcBef>
          <a:spcPts val="6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290763" indent="-344488" algn="l" defTabSz="914400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SzPct val="90000"/>
        <a:buFont typeface="Wingdings" pitchFamily="2" charset="2"/>
        <a:buChar char=""/>
        <a:defRPr lang="en-US" sz="1800" kern="1200" dirty="0" smtClean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2625725" indent="-344488" algn="l" defTabSz="914400" rtl="0" eaLnBrk="1" latinLnBrk="0" hangingPunct="1">
        <a:spcBef>
          <a:spcPts val="6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lang="en-US" sz="1800" kern="1200" dirty="0" smtClean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970213" indent="-344488" algn="l" defTabSz="914400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SzPct val="90000"/>
        <a:buFont typeface="Wingdings" pitchFamily="2" charset="2"/>
        <a:buChar char=""/>
        <a:defRPr lang="en-US" sz="1800" kern="1200" dirty="0" smtClean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3313113" indent="-344488" algn="l" defTabSz="914400" rtl="0" eaLnBrk="1" latinLnBrk="0" hangingPunct="1">
        <a:spcBef>
          <a:spcPts val="6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lang="en-US" sz="1800" kern="1200" dirty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video" Target="../media/media4.mp4"/><Relationship Id="rId13" Type="http://schemas.openxmlformats.org/officeDocument/2006/relationships/image" Target="../media/image6.png"/><Relationship Id="rId3" Type="http://schemas.microsoft.com/office/2007/relationships/media" Target="../media/media2.mp4"/><Relationship Id="rId7" Type="http://schemas.microsoft.com/office/2007/relationships/media" Target="../media/media4.mp4"/><Relationship Id="rId12" Type="http://schemas.openxmlformats.org/officeDocument/2006/relationships/image" Target="../media/image5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11" Type="http://schemas.openxmlformats.org/officeDocument/2006/relationships/image" Target="../media/image4.png"/><Relationship Id="rId5" Type="http://schemas.microsoft.com/office/2007/relationships/media" Target="../media/media3.mp4"/><Relationship Id="rId10" Type="http://schemas.openxmlformats.org/officeDocument/2006/relationships/image" Target="../media/image3.png"/><Relationship Id="rId4" Type="http://schemas.openxmlformats.org/officeDocument/2006/relationships/video" Target="../media/media2.mp4"/><Relationship Id="rId9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EV3 Classroom:</a:t>
            </a:r>
            <a:br>
              <a:rPr lang="en-US"/>
            </a:br>
            <a:r>
              <a:rPr lang="en-US"/>
              <a:t>Line </a:t>
            </a:r>
            <a:r>
              <a:rPr lang="en-US" dirty="0"/>
              <a:t>Followers: Basic to PID</a:t>
            </a:r>
          </a:p>
        </p:txBody>
      </p:sp>
      <p:sp>
        <p:nvSpPr>
          <p:cNvPr id="13" name="Subtitle 1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 Sanjay and Arvind </a:t>
            </a:r>
            <a:r>
              <a:rPr lang="en-US" dirty="0" err="1"/>
              <a:t>Seshan</a:t>
            </a:r>
            <a:endParaRPr lang="en-US" dirty="0"/>
          </a:p>
        </p:txBody>
      </p:sp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EA358E8A-A5E5-BA4B-AEF5-89452430F5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9851" y="4560307"/>
            <a:ext cx="1444298" cy="1444298"/>
          </a:xfrm>
          <a:prstGeom prst="rect">
            <a:avLst/>
          </a:prstGeom>
        </p:spPr>
      </p:pic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D515A33A-A56E-DB48-A8C5-C5759EDE27A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55" t="7277" r="2818" b="5432"/>
          <a:stretch/>
        </p:blipFill>
        <p:spPr>
          <a:xfrm>
            <a:off x="5294149" y="268395"/>
            <a:ext cx="3603295" cy="1385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4212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Evaluate and compare different line followers</a:t>
            </a:r>
          </a:p>
          <a:p>
            <a:endParaRPr lang="en-US" dirty="0"/>
          </a:p>
          <a:p>
            <a:r>
              <a:rPr lang="en-US" dirty="0"/>
              <a:t>Prerequisites: Complete all Line Follower lessons on EV3Lessons.com, Calibration</a:t>
            </a:r>
          </a:p>
          <a:p>
            <a:r>
              <a:rPr lang="en-US"/>
              <a:t>Videos will not play in PDF</a:t>
            </a:r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EV3Lessons.com, Last edit 12/27/2019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Lesson Objectives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60092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8 576">
            <a:hlinkClick r:id="" action="ppaction://media"/>
            <a:extLst>
              <a:ext uri="{FF2B5EF4-FFF2-40B4-BE49-F238E27FC236}">
                <a16:creationId xmlns:a16="http://schemas.microsoft.com/office/drawing/2014/main" id="{BBF41049-1EE2-45EC-83FB-628FA05515F2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99698" y="4055649"/>
            <a:ext cx="4289659" cy="2412379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5BB9D3-0122-404B-815A-2B1808CABF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EV3Lessons.com, Last edit 12/27/2019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5325A5-23AC-544E-9984-5B8C0CBD3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30C1C-BCCC-664E-9FE7-5455AC9E6D5D}" type="slidenum">
              <a:rPr lang="en-US" smtClean="0"/>
              <a:t>3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17F06B-B3BE-FB4C-A9B8-33E87108F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Watch Videos</a:t>
            </a:r>
          </a:p>
        </p:txBody>
      </p:sp>
      <p:pic>
        <p:nvPicPr>
          <p:cNvPr id="6" name="pid 576">
            <a:hlinkClick r:id="" action="ppaction://media"/>
            <a:extLst>
              <a:ext uri="{FF2B5EF4-FFF2-40B4-BE49-F238E27FC236}">
                <a16:creationId xmlns:a16="http://schemas.microsoft.com/office/drawing/2014/main" id="{B16ACFF7-6FA0-054E-B76D-F9FCA81C7B6F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4623440" y="4055650"/>
            <a:ext cx="4289330" cy="241237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E75F035-664A-CA49-898F-689067842513}"/>
              </a:ext>
            </a:extLst>
          </p:cNvPr>
          <p:cNvSpPr txBox="1"/>
          <p:nvPr/>
        </p:nvSpPr>
        <p:spPr>
          <a:xfrm>
            <a:off x="917091" y="3763807"/>
            <a:ext cx="2854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Proportional Follower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02161E-00ED-7043-82E1-F242FFA3AEA0}"/>
              </a:ext>
            </a:extLst>
          </p:cNvPr>
          <p:cNvSpPr txBox="1"/>
          <p:nvPr/>
        </p:nvSpPr>
        <p:spPr>
          <a:xfrm>
            <a:off x="5340669" y="3745200"/>
            <a:ext cx="2854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PID Follower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52BC4F-42B2-0948-8F92-A6487096618B}"/>
              </a:ext>
            </a:extLst>
          </p:cNvPr>
          <p:cNvSpPr txBox="1"/>
          <p:nvPr/>
        </p:nvSpPr>
        <p:spPr>
          <a:xfrm>
            <a:off x="737030" y="1244252"/>
            <a:ext cx="2854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Simple Line Follower</a:t>
            </a:r>
          </a:p>
        </p:txBody>
      </p:sp>
      <p:pic>
        <p:nvPicPr>
          <p:cNvPr id="10" name="IMG_0150.MOV">
            <a:hlinkClick r:id="" action="ppaction://media"/>
            <a:extLst>
              <a:ext uri="{FF2B5EF4-FFF2-40B4-BE49-F238E27FC236}">
                <a16:creationId xmlns:a16="http://schemas.microsoft.com/office/drawing/2014/main" id="{07003237-EA59-A847-AFC6-BD5E2DF9473B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2"/>
          <a:stretch>
            <a:fillRect/>
          </a:stretch>
        </p:blipFill>
        <p:spPr>
          <a:xfrm rot="16200000">
            <a:off x="1057465" y="685700"/>
            <a:ext cx="2214002" cy="3929535"/>
          </a:xfrm>
          <a:prstGeom prst="rect">
            <a:avLst/>
          </a:prstGeom>
        </p:spPr>
      </p:pic>
      <p:pic>
        <p:nvPicPr>
          <p:cNvPr id="12" name="IMG_0149.MOV">
            <a:hlinkClick r:id="" action="ppaction://media"/>
            <a:extLst>
              <a:ext uri="{FF2B5EF4-FFF2-40B4-BE49-F238E27FC236}">
                <a16:creationId xmlns:a16="http://schemas.microsoft.com/office/drawing/2014/main" id="{EF32496C-C131-CE4B-B352-79F006BED611}"/>
              </a:ext>
            </a:extLst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3"/>
          <a:stretch>
            <a:fillRect/>
          </a:stretch>
        </p:blipFill>
        <p:spPr>
          <a:xfrm rot="16200000">
            <a:off x="5811944" y="873442"/>
            <a:ext cx="2019046" cy="358351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DEB039A-A3AF-EC43-80F6-AF38CB0C7262}"/>
              </a:ext>
            </a:extLst>
          </p:cNvPr>
          <p:cNvSpPr txBox="1"/>
          <p:nvPr/>
        </p:nvSpPr>
        <p:spPr>
          <a:xfrm>
            <a:off x="5228955" y="1286344"/>
            <a:ext cx="2854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Simple Line Follower</a:t>
            </a:r>
          </a:p>
        </p:txBody>
      </p:sp>
    </p:spTree>
    <p:extLst>
      <p:ext uri="{BB962C8B-B14F-4D97-AF65-F5344CB8AC3E}">
        <p14:creationId xmlns:p14="http://schemas.microsoft.com/office/powerpoint/2010/main" val="2668388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556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264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0332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2747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seq concurrent="1" nextAc="seek">
              <p:cTn id="21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2" fill="hold">
                      <p:stCondLst>
                        <p:cond delay="0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5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26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27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8" fill="hold">
                      <p:stCondLst>
                        <p:cond delay="0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1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32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33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4" fill="hold">
                      <p:stCondLst>
                        <p:cond delay="0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7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80000">
                <p:cTn id="38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CALIBRATE:</a:t>
            </a:r>
          </a:p>
          <a:p>
            <a:pPr lvl="1"/>
            <a:r>
              <a:rPr lang="en-US" dirty="0"/>
              <a:t>The programs use the EV3 Color Sensor in Reflected Light mode</a:t>
            </a:r>
          </a:p>
          <a:p>
            <a:pPr lvl="1"/>
            <a:r>
              <a:rPr lang="en-US" dirty="0"/>
              <a:t>You will have to calibrate your sensors.</a:t>
            </a:r>
          </a:p>
          <a:p>
            <a:pPr lvl="1"/>
            <a:r>
              <a:rPr lang="en-US" dirty="0"/>
              <a:t>Please refer to Intermediate: Color Sensor Calibration Lesson</a:t>
            </a:r>
          </a:p>
          <a:p>
            <a:r>
              <a:rPr lang="en-US" dirty="0"/>
              <a:t>PORTS: </a:t>
            </a:r>
          </a:p>
          <a:p>
            <a:pPr lvl="1"/>
            <a:r>
              <a:rPr lang="en-US" dirty="0"/>
              <a:t>The Color Sensor is connected to Port 3.  </a:t>
            </a:r>
          </a:p>
          <a:p>
            <a:pPr lvl="1"/>
            <a:r>
              <a:rPr lang="en-US" dirty="0"/>
              <a:t>Please change this for your robot. </a:t>
            </a:r>
          </a:p>
          <a:p>
            <a:r>
              <a:rPr lang="en-US" dirty="0"/>
              <a:t>WHICH SIDE OF THE LINE:</a:t>
            </a:r>
          </a:p>
          <a:p>
            <a:pPr lvl="1"/>
            <a:r>
              <a:rPr lang="en-US" dirty="0"/>
              <a:t>Please take note of which side of the line the code is written for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EV3Lessons.com, Last edit 12/27/2019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 Note About Our Solutions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36928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Line Follower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EV3Lessons.com, Last edit 12/27/2019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789944-2D57-DD4D-B0DB-EF49D7E115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702" y="1664638"/>
            <a:ext cx="5237194" cy="364474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E861B83-2F9C-8F43-B218-6D25C9720C2B}"/>
              </a:ext>
            </a:extLst>
          </p:cNvPr>
          <p:cNvSpPr txBox="1"/>
          <p:nvPr/>
        </p:nvSpPr>
        <p:spPr>
          <a:xfrm>
            <a:off x="5459894" y="1685425"/>
            <a:ext cx="3684105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900" dirty="0"/>
              <a:t>Most basic line follower</a:t>
            </a:r>
          </a:p>
          <a:p>
            <a:pPr marL="285750" indent="-285750">
              <a:buFont typeface="Arial"/>
              <a:buChar char="•"/>
            </a:pPr>
            <a:r>
              <a:rPr lang="en-US" sz="1900" dirty="0"/>
              <a:t>Wiggles a lot due to sharp turns</a:t>
            </a:r>
          </a:p>
          <a:p>
            <a:pPr marL="285750" indent="-285750">
              <a:buFont typeface="Arial"/>
              <a:buChar char="•"/>
            </a:pPr>
            <a:r>
              <a:rPr lang="en-US" sz="1900" dirty="0"/>
              <a:t>Good for rookie teams </a:t>
            </a:r>
            <a:r>
              <a:rPr lang="en-US" sz="1900" dirty="0">
                <a:sym typeface="Wingdings"/>
              </a:rPr>
              <a:t> need to know loops and switches</a:t>
            </a:r>
            <a:endParaRPr lang="en-US" sz="1900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F9B5D1B-3E64-A14E-ACD6-3E651BAED70B}"/>
              </a:ext>
            </a:extLst>
          </p:cNvPr>
          <p:cNvSpPr txBox="1">
            <a:spLocks/>
          </p:cNvSpPr>
          <p:nvPr/>
        </p:nvSpPr>
        <p:spPr>
          <a:xfrm>
            <a:off x="184770" y="1082965"/>
            <a:ext cx="3931920" cy="83325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None/>
              <a:defRPr sz="2600" b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None/>
              <a:defRPr sz="20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None/>
              <a:defRPr sz="18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None/>
              <a:defRPr sz="16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None/>
              <a:defRPr sz="16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None/>
              <a:defRPr lang="en-US" sz="16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None/>
              <a:defRPr lang="en-US" sz="16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None/>
              <a:defRPr lang="en-US" sz="16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None/>
              <a:defRPr lang="en-US" sz="16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Simple Line Follower</a:t>
            </a:r>
          </a:p>
        </p:txBody>
      </p:sp>
    </p:spTree>
    <p:extLst>
      <p:ext uri="{BB962C8B-B14F-4D97-AF65-F5344CB8AC3E}">
        <p14:creationId xmlns:p14="http://schemas.microsoft.com/office/powerpoint/2010/main" val="12626538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A screenshot of a cell phone&#10;&#10;Description automatically generated">
            <a:extLst>
              <a:ext uri="{FF2B5EF4-FFF2-40B4-BE49-F238E27FC236}">
                <a16:creationId xmlns:a16="http://schemas.microsoft.com/office/drawing/2014/main" id="{DA387E2A-CF00-ED46-A653-10F98D9C89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522" y="1518148"/>
            <a:ext cx="6716156" cy="3047667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1F35D7-2FD3-104E-B68F-A9AC37834B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200"/>
              <a:t>© 2020 EV3Lessons.com, Last edit 12/27/2019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A1BBDB-A206-C846-955B-5C8B03DED6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z="1600" smtClean="0"/>
              <a:t>6</a:t>
            </a:fld>
            <a:endParaRPr lang="en-US" sz="160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C0C13BA-1E03-194F-913A-E629691B5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Proportional Line Follower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06A5BC0-3FAA-F048-AE36-CC1DF01B787A}"/>
              </a:ext>
            </a:extLst>
          </p:cNvPr>
          <p:cNvSpPr txBox="1"/>
          <p:nvPr/>
        </p:nvSpPr>
        <p:spPr>
          <a:xfrm>
            <a:off x="4788977" y="1388654"/>
            <a:ext cx="37660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Please refer to Proportional Control Lesson for more details</a:t>
            </a:r>
          </a:p>
        </p:txBody>
      </p:sp>
      <p:sp>
        <p:nvSpPr>
          <p:cNvPr id="22" name="Content Placeholder 11">
            <a:extLst>
              <a:ext uri="{FF2B5EF4-FFF2-40B4-BE49-F238E27FC236}">
                <a16:creationId xmlns:a16="http://schemas.microsoft.com/office/drawing/2014/main" id="{43F31854-1627-8441-B3D7-F449B2AAC72A}"/>
              </a:ext>
            </a:extLst>
          </p:cNvPr>
          <p:cNvSpPr txBox="1">
            <a:spLocks/>
          </p:cNvSpPr>
          <p:nvPr/>
        </p:nvSpPr>
        <p:spPr>
          <a:xfrm>
            <a:off x="199698" y="4761461"/>
            <a:ext cx="8540893" cy="1541789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454025" indent="-454025" algn="l" defTabSz="914400" rtl="0" eaLnBrk="1" latinLnBrk="0" hangingPunct="1">
              <a:spcBef>
                <a:spcPts val="20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60475" indent="-346075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339725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939925" indent="-3317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9076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625725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97021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313113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-285750">
              <a:spcBef>
                <a:spcPts val="0"/>
              </a:spcBef>
              <a:buFont typeface="Arial"/>
              <a:buChar char="•"/>
            </a:pPr>
            <a:r>
              <a:rPr lang="en-US" sz="2100" dirty="0">
                <a:solidFill>
                  <a:schemeClr val="tx1"/>
                </a:solidFill>
              </a:rPr>
              <a:t>Uses the “P” in PID</a:t>
            </a:r>
          </a:p>
          <a:p>
            <a:pPr marL="0" indent="-285750">
              <a:spcBef>
                <a:spcPts val="0"/>
              </a:spcBef>
              <a:buFont typeface="Arial"/>
              <a:buChar char="•"/>
            </a:pPr>
            <a:r>
              <a:rPr lang="en-US" sz="2100" dirty="0">
                <a:solidFill>
                  <a:schemeClr val="tx1"/>
                </a:solidFill>
              </a:rPr>
              <a:t>Makes proportional turns</a:t>
            </a:r>
          </a:p>
          <a:p>
            <a:pPr marL="0" indent="-285750">
              <a:spcBef>
                <a:spcPts val="0"/>
              </a:spcBef>
              <a:buFont typeface="Arial"/>
              <a:buChar char="•"/>
            </a:pPr>
            <a:r>
              <a:rPr lang="en-US" sz="2100" dirty="0">
                <a:solidFill>
                  <a:schemeClr val="tx1"/>
                </a:solidFill>
              </a:rPr>
              <a:t>Works well on both straight and curved lines</a:t>
            </a:r>
          </a:p>
          <a:p>
            <a:pPr marL="0" indent="-285750">
              <a:spcBef>
                <a:spcPts val="0"/>
              </a:spcBef>
              <a:buFont typeface="Arial"/>
              <a:buChar char="•"/>
            </a:pPr>
            <a:r>
              <a:rPr lang="en-US" sz="2100" dirty="0">
                <a:solidFill>
                  <a:schemeClr val="tx1"/>
                </a:solidFill>
              </a:rPr>
              <a:t>Good for intermediate to advanced teams </a:t>
            </a:r>
            <a:r>
              <a:rPr lang="en-US" sz="2100" dirty="0">
                <a:solidFill>
                  <a:schemeClr val="tx1"/>
                </a:solidFill>
                <a:sym typeface="Wingdings"/>
              </a:rPr>
              <a:t> need to know math blocks and data wires</a:t>
            </a:r>
            <a:endParaRPr lang="en-US" sz="2100" dirty="0">
              <a:solidFill>
                <a:schemeClr val="tx1"/>
              </a:solidFill>
            </a:endParaRPr>
          </a:p>
          <a:p>
            <a:pPr marL="0">
              <a:spcBef>
                <a:spcPts val="0"/>
              </a:spcBef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92847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screenshot of a cell phone&#10;&#10;Description automatically generated">
            <a:extLst>
              <a:ext uri="{FF2B5EF4-FFF2-40B4-BE49-F238E27FC236}">
                <a16:creationId xmlns:a16="http://schemas.microsoft.com/office/drawing/2014/main" id="{CF07C45F-1BF3-3A47-BDFA-ED5593540B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98" y="1365167"/>
            <a:ext cx="4186502" cy="5071865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A473870-68F3-3842-AF03-CCBAA43798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EV3Lessons.com, Last edit 12/27/2019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69668E-2C79-2744-A735-0934BD2833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30C1C-BCCC-664E-9FE7-5455AC9E6D5D}" type="slidenum">
              <a:rPr lang="en-US" smtClean="0"/>
              <a:t>7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38D74F9-CFF5-B247-BE99-3959E6CA3F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PID Code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757314-12E9-B44B-BC8D-549E346D660E}"/>
              </a:ext>
            </a:extLst>
          </p:cNvPr>
          <p:cNvSpPr txBox="1"/>
          <p:nvPr/>
        </p:nvSpPr>
        <p:spPr>
          <a:xfrm>
            <a:off x="4572000" y="1386467"/>
            <a:ext cx="43582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Refer to PID lesson for more details</a:t>
            </a:r>
          </a:p>
        </p:txBody>
      </p:sp>
      <p:sp>
        <p:nvSpPr>
          <p:cNvPr id="30" name="Content Placeholder 13">
            <a:extLst>
              <a:ext uri="{FF2B5EF4-FFF2-40B4-BE49-F238E27FC236}">
                <a16:creationId xmlns:a16="http://schemas.microsoft.com/office/drawing/2014/main" id="{137EC178-ED17-E84D-9924-EE89D09D5330}"/>
              </a:ext>
            </a:extLst>
          </p:cNvPr>
          <p:cNvSpPr txBox="1">
            <a:spLocks/>
          </p:cNvSpPr>
          <p:nvPr/>
        </p:nvSpPr>
        <p:spPr>
          <a:xfrm>
            <a:off x="4571999" y="2140475"/>
            <a:ext cx="3931920" cy="2577050"/>
          </a:xfrm>
          <a:prstGeom prst="rect">
            <a:avLst/>
          </a:prstGeom>
        </p:spPr>
        <p:txBody>
          <a:bodyPr>
            <a:normAutofit/>
          </a:bodyPr>
          <a:lstStyle>
            <a:lvl1pPr marL="454025" indent="-454025" algn="l" defTabSz="914400" rtl="0" eaLnBrk="1" latinLnBrk="0" hangingPunct="1">
              <a:spcBef>
                <a:spcPts val="20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60475" indent="-346075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339725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939925" indent="-3317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9076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625725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97021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313113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90000"/>
              </a:lnSpc>
              <a:buFont typeface="Arial"/>
              <a:buChar char="•"/>
            </a:pPr>
            <a:r>
              <a:rPr lang="en-US" sz="1900">
                <a:solidFill>
                  <a:schemeClr val="tx1"/>
                </a:solidFill>
              </a:rPr>
              <a:t>It is better than proportional control on a very curved line, as the robot adapts to the curviness</a:t>
            </a:r>
          </a:p>
          <a:p>
            <a:pPr marL="285750" indent="-285750">
              <a:lnSpc>
                <a:spcPct val="90000"/>
              </a:lnSpc>
              <a:buFont typeface="Arial"/>
              <a:buChar char="•"/>
            </a:pPr>
            <a:r>
              <a:rPr lang="en-US" sz="1900">
                <a:solidFill>
                  <a:schemeClr val="tx1"/>
                </a:solidFill>
              </a:rPr>
              <a:t>However, for FIRST LEGO League, which mostly has straight lines, proportional control can be sufficient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60506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tutorial was created by Sanjay </a:t>
            </a:r>
            <a:r>
              <a:rPr lang="en-US" dirty="0" err="1"/>
              <a:t>Seshan</a:t>
            </a:r>
            <a:r>
              <a:rPr lang="en-US" dirty="0"/>
              <a:t> and Arvind </a:t>
            </a:r>
            <a:r>
              <a:rPr lang="en-US" dirty="0" err="1"/>
              <a:t>Seshan</a:t>
            </a:r>
            <a:r>
              <a:rPr lang="en-US"/>
              <a:t> </a:t>
            </a:r>
          </a:p>
          <a:p>
            <a:r>
              <a:rPr lang="en-US"/>
              <a:t>More </a:t>
            </a:r>
            <a:r>
              <a:rPr lang="en-US" dirty="0"/>
              <a:t>lessons at www.ev3lessons.com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EV3Lessons.com, Last edit 12/27/2019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Credits</a:t>
            </a:r>
            <a:endParaRPr lang="en-US" dirty="0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457199" y="5391957"/>
            <a:ext cx="7913347" cy="923330"/>
          </a:xfrm>
          <a:prstGeom prst="rect">
            <a:avLst/>
          </a:prstGeom>
          <a:solidFill>
            <a:srgbClr val="F5F5F5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</a:rPr>
              <a:t>                         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</a:rPr>
              <a:t>This work is licensed under a 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3"/>
              </a:rPr>
              <a:t>Creative Commons Attribution-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3"/>
              </a:rPr>
              <a:t>NonCommercial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3"/>
              </a:rPr>
              <a:t>-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3"/>
              </a:rPr>
              <a:t>ShareAlike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3"/>
              </a:rPr>
              <a:t> 4.0 International License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</a:rPr>
              <a:t>.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rgbClr val="4374B7"/>
              </a:solidFill>
              <a:effectLst/>
              <a:latin typeface="Helvetica Neue"/>
            </a:endParaRPr>
          </a:p>
        </p:txBody>
      </p:sp>
      <p:pic>
        <p:nvPicPr>
          <p:cNvPr id="6" name="Picture 2" descr="Creative Commons License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2487" y="4160675"/>
            <a:ext cx="2161449" cy="76142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1110021"/>
      </p:ext>
    </p:extLst>
  </p:cSld>
  <p:clrMapOvr>
    <a:masterClrMapping/>
  </p:clrMapOvr>
</p:sld>
</file>

<file path=ppt/theme/theme1.xml><?xml version="1.0" encoding="utf-8"?>
<a:theme xmlns:a="http://schemas.openxmlformats.org/drawingml/2006/main" name="advanced">
  <a:themeElements>
    <a:clrScheme name="Spectrum">
      <a:dk1>
        <a:sysClr val="windowText" lastClr="000000"/>
      </a:dk1>
      <a:lt1>
        <a:sysClr val="window" lastClr="FFFFFF"/>
      </a:lt1>
      <a:dk2>
        <a:srgbClr val="252731"/>
      </a:dk2>
      <a:lt2>
        <a:srgbClr val="EAE7E4"/>
      </a:lt2>
      <a:accent1>
        <a:srgbClr val="990000"/>
      </a:accent1>
      <a:accent2>
        <a:srgbClr val="FF6600"/>
      </a:accent2>
      <a:accent3>
        <a:srgbClr val="FFBA00"/>
      </a:accent3>
      <a:accent4>
        <a:srgbClr val="99CC00"/>
      </a:accent4>
      <a:accent5>
        <a:srgbClr val="528A02"/>
      </a:accent5>
      <a:accent6>
        <a:srgbClr val="333333"/>
      </a:accent6>
      <a:hlink>
        <a:srgbClr val="660000"/>
      </a:hlink>
      <a:folHlink>
        <a:srgbClr val="CC3300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pectrum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70000"/>
                <a:satMod val="150000"/>
              </a:schemeClr>
            </a:gs>
            <a:gs pos="100000">
              <a:schemeClr val="phClr">
                <a:tint val="95000"/>
                <a:satMod val="1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95000"/>
                <a:shade val="70000"/>
                <a:satMod val="150000"/>
              </a:schemeClr>
            </a:gs>
            <a:gs pos="100000">
              <a:schemeClr val="phClr">
                <a:tint val="100000"/>
                <a:shade val="100000"/>
                <a:satMod val="150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6600000" sx="101000" sy="101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50800" dir="5400000" sx="105000" sy="105000" algn="ctr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4800000"/>
            </a:lightRig>
          </a:scene3d>
          <a:sp3d prstMaterial="matte">
            <a:bevelT w="63500" h="50800" prst="angl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advanced" id="{90896108-50DE-FE4A-B182-456CF756ABD8}" vid="{7A7CEA50-AD81-7D48-98DE-F95E5886FB3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advanced</Template>
  <TotalTime>3058</TotalTime>
  <Words>376</Words>
  <Application>Microsoft Macintosh PowerPoint</Application>
  <PresentationFormat>On-screen Show (4:3)</PresentationFormat>
  <Paragraphs>57</Paragraphs>
  <Slides>8</Slides>
  <Notes>2</Notes>
  <HiddenSlides>0</HiddenSlides>
  <MMClips>4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Helvetica Neue</vt:lpstr>
      <vt:lpstr>Wingdings</vt:lpstr>
      <vt:lpstr>advanced</vt:lpstr>
      <vt:lpstr>EV3 Classroom: Line Followers: Basic to PID</vt:lpstr>
      <vt:lpstr>Lesson Objectives</vt:lpstr>
      <vt:lpstr>Watch Videos</vt:lpstr>
      <vt:lpstr>A Note About Our Solutions</vt:lpstr>
      <vt:lpstr>Simple Line Follower</vt:lpstr>
      <vt:lpstr>Proportional Line Follower</vt:lpstr>
      <vt:lpstr>PID Code</vt:lpstr>
      <vt:lpstr>Credits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Line Followers: Basic to Proportional</dc:title>
  <dc:creator>Sanjay Seshan</dc:creator>
  <cp:lastModifiedBy>Srinivasan Seshan</cp:lastModifiedBy>
  <cp:revision>30</cp:revision>
  <cp:lastPrinted>2015-11-15T16:45:50Z</cp:lastPrinted>
  <dcterms:created xsi:type="dcterms:W3CDTF">2014-10-28T21:59:38Z</dcterms:created>
  <dcterms:modified xsi:type="dcterms:W3CDTF">2019-12-27T23:12:45Z</dcterms:modified>
</cp:coreProperties>
</file>